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2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1FCE1C-5169-47BD-BC64-36BD7D6F1810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B30D5-4903-454B-A56C-EB2ADD111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082CA4-C81B-4A9D-AC92-A7DCCC5CF6DC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E4710-66F4-41A8-955C-E38239CEE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2E4710-66F4-41A8-955C-E38239CEE3A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8082CA4-C81B-4A9D-AC92-A7DCCC5CF6DC}" type="datetimeFigureOut">
              <a:rPr lang="en-US" smtClean="0"/>
              <a:pPr/>
              <a:t>6/6/2019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5D169-ECBB-44E8-9DC1-AA7D81D6FDB3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EA26-732C-4D63-90F6-7BEDF18F358F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F261F-3768-4970-B6D2-55379AE50181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6DBEE-0ED1-456F-B377-CDF9A358F04C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6CF1-ABE5-48CD-A386-3849D6C81914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EF14B-FAE6-4FB1-AE3F-FF8FA3A90A57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C97E4-3AE2-4243-9187-1A764F464AE9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8F23-CC22-4032-8A7E-2ABBC5021EDF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7FBBF-EDAD-4B94-8251-C14F1B9B8D30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96FAF-CA03-4AFE-A5D3-DEFA65E443D9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60C9E-3C9A-4832-819C-1888D23FECE2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59FD7-6426-457E-80EA-26779AE70954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6E18F-64E5-41FB-8757-E199F0B2D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illagesquare.in/2016/12/07/integrated-organic-farming-revives-nemmelis-fields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emf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0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7383-A043-4C6C-BDB2-03895144E502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z="1600" smtClean="0"/>
              <a:pPr/>
              <a:t>1</a:t>
            </a:fld>
            <a:endParaRPr lang="en-US" sz="16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098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 II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Environmental Issues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228600" y="169545"/>
            <a:ext cx="84582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0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Plastic Waste - Solutions</a:t>
            </a: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Discarded plastic items</a:t>
            </a: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Remedies: 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‘4 R’ – Refuse, Reduce, Reuse and Recycle</a:t>
            </a: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Ban of Plastics in </a:t>
            </a:r>
            <a:r>
              <a:rPr lang="en-US" sz="2400" b="1" dirty="0" err="1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Tamilnadu</a:t>
            </a:r>
            <a:r>
              <a:rPr lang="en-US" sz="24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From January 2019</a:t>
            </a: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indent="457200" fontAlgn="base">
              <a:spcBef>
                <a:spcPct val="0"/>
              </a:spcBef>
              <a:spcAft>
                <a:spcPct val="0"/>
              </a:spcAft>
              <a:buAutoNum type="alphaLcParenR"/>
            </a:pPr>
            <a:endParaRPr lang="en-US" sz="2400" b="1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C:\Users\admin\Desktop\plasti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209801"/>
            <a:ext cx="7924800" cy="4267199"/>
          </a:xfrm>
          <a:prstGeom prst="rect">
            <a:avLst/>
          </a:prstGeom>
          <a:noFill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2C1AB-630D-41F3-A479-AABC8283BE06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304800" y="76200"/>
            <a:ext cx="8763000" cy="7663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6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10. G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lobal Environment Change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Gree</a:t>
            </a:r>
            <a:r>
              <a:rPr lang="en-US" sz="2800" b="1" dirty="0" smtClean="0">
                <a:solidFill>
                  <a:srgbClr val="FFC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n house effect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and Global warming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C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Green house effect: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u="sng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Green house gases(GHG)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Water vapour, CO2,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methane, nitrous oxide,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ozone, CFCs.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u="sng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Why it is happen?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Urbanization, industrialization,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Exploitation of natural resources.</a:t>
            </a:r>
            <a:endParaRPr lang="en-US" sz="2800" b="1" dirty="0" smtClean="0">
              <a:solidFill>
                <a:schemeClr val="bg1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b="1" dirty="0" smtClean="0">
              <a:solidFill>
                <a:schemeClr val="bg1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b="1" dirty="0" smtClean="0">
              <a:solidFill>
                <a:schemeClr val="bg1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b="1" dirty="0" smtClean="0">
              <a:solidFill>
                <a:schemeClr val="bg1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b="1" dirty="0" smtClean="0">
              <a:solidFill>
                <a:schemeClr val="bg1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b="1" dirty="0" smtClean="0">
              <a:solidFill>
                <a:schemeClr val="bg1"/>
              </a:solidFill>
              <a:latin typeface="Cambria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8130" name="Picture 2" descr="C:\Users\admin\Desktop\Greenhouse-Effec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676400"/>
            <a:ext cx="4267200" cy="2500077"/>
          </a:xfrm>
          <a:prstGeom prst="rect">
            <a:avLst/>
          </a:prstGeom>
          <a:noFill/>
        </p:spPr>
      </p:pic>
      <p:pic>
        <p:nvPicPr>
          <p:cNvPr id="48132" name="Picture 4" descr="C:\Users\admin\Desktop\greenhouse-effect-simplifie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4343400"/>
            <a:ext cx="4267200" cy="2514600"/>
          </a:xfrm>
          <a:prstGeom prst="rect">
            <a:avLst/>
          </a:prstGeom>
          <a:noFill/>
        </p:spPr>
      </p:pic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4343400"/>
            <a:ext cx="4038600" cy="2450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58852-5CB4-4975-8C76-5CC0EF36CE3E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2895600" y="228600"/>
            <a:ext cx="35598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Global warming</a:t>
            </a:r>
          </a:p>
        </p:txBody>
      </p:sp>
      <p:pic>
        <p:nvPicPr>
          <p:cNvPr id="47105" name="Picture 1" descr="C:\Users\admin\Desktop\global-warming-impact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81100"/>
            <a:ext cx="9144000" cy="5676900"/>
          </a:xfrm>
          <a:prstGeom prst="rect">
            <a:avLst/>
          </a:prstGeom>
          <a:noFill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21C18-324A-44D9-B3F2-5B253247FD80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3" descr="https://www.who.int/globalchange/environment/ecosystem_assessment_large.jpg?ua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9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10CE1-E366-453C-AC26-A20442D3240B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6668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 fontAlgn="base">
              <a:spcBef>
                <a:spcPts val="500"/>
              </a:spcBef>
              <a:spcAft>
                <a:spcPts val="500"/>
              </a:spcAft>
            </a:pPr>
            <a:r>
              <a:rPr lang="en-US" sz="2800" b="1" u="sng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Major International Environmental Conventions</a:t>
            </a:r>
            <a:endParaRPr lang="en-US" sz="28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UNO taken many measures to control or reduce the Pollution, Through various conventions organized by UNO.</a:t>
            </a:r>
          </a:p>
          <a:p>
            <a:pPr lvl="1" fontAlgn="base">
              <a:spcBef>
                <a:spcPts val="500"/>
              </a:spcBef>
              <a:spcAft>
                <a:spcPts val="5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1972: UN conference on Human environment, Stockholm, </a:t>
            </a:r>
          </a:p>
          <a:p>
            <a:pPr lvl="1" fontAlgn="base">
              <a:spcBef>
                <a:spcPts val="500"/>
              </a:spcBef>
              <a:spcAft>
                <a:spcPts val="5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     Sweden</a:t>
            </a:r>
          </a:p>
          <a:p>
            <a:pPr lvl="1" fontAlgn="base">
              <a:spcBef>
                <a:spcPts val="500"/>
              </a:spcBef>
              <a:spcAft>
                <a:spcPts val="5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1972: UN environment </a:t>
            </a:r>
            <a:r>
              <a:rPr lang="en-US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programme</a:t>
            </a: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(UNEP), Stockholm,  </a:t>
            </a:r>
          </a:p>
          <a:p>
            <a:pPr lvl="1" fontAlgn="base">
              <a:spcBef>
                <a:spcPts val="500"/>
              </a:spcBef>
              <a:spcAft>
                <a:spcPts val="5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     Sweden</a:t>
            </a:r>
          </a:p>
          <a:p>
            <a:pPr lvl="1" fontAlgn="base">
              <a:spcBef>
                <a:spcPts val="500"/>
              </a:spcBef>
              <a:spcAft>
                <a:spcPts val="5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1987: Montreal Protocol, Vienna (for reducing emissions)</a:t>
            </a:r>
          </a:p>
          <a:p>
            <a:pPr lvl="1" fontAlgn="base">
              <a:spcBef>
                <a:spcPts val="500"/>
              </a:spcBef>
              <a:spcAft>
                <a:spcPts val="5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1989: Intergovernmental panel on climate change, Geneva, </a:t>
            </a:r>
          </a:p>
          <a:p>
            <a:pPr lvl="1" fontAlgn="base">
              <a:spcBef>
                <a:spcPts val="500"/>
              </a:spcBef>
              <a:spcAft>
                <a:spcPts val="5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Switzerland. </a:t>
            </a:r>
          </a:p>
          <a:p>
            <a:pPr lvl="1" fontAlgn="base">
              <a:spcBef>
                <a:spcPts val="500"/>
              </a:spcBef>
              <a:spcAft>
                <a:spcPts val="5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1992: Earth summit, Rio de Janeiro. Agenda 21, otherwise </a:t>
            </a:r>
          </a:p>
          <a:p>
            <a:pPr lvl="1" fontAlgn="base">
              <a:spcBef>
                <a:spcPts val="500"/>
              </a:spcBef>
              <a:spcAft>
                <a:spcPts val="5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     called  ‘Rio conference’, Brazil.</a:t>
            </a:r>
          </a:p>
          <a:p>
            <a:pPr lvl="1" fontAlgn="base">
              <a:spcBef>
                <a:spcPts val="500"/>
              </a:spcBef>
              <a:spcAft>
                <a:spcPts val="5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1997: Kyoto Protocol, Japan (reducing CFC emissions)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8F40D-9E22-4A04-8081-9479FF625796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0" y="285879"/>
            <a:ext cx="9144000" cy="5545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 fontAlgn="base">
              <a:spcBef>
                <a:spcPts val="500"/>
              </a:spcBef>
              <a:spcAft>
                <a:spcPts val="500"/>
              </a:spcAft>
            </a:pPr>
            <a:r>
              <a:rPr lang="en-US" sz="2800" b="1" u="sng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Major International Environmental Conventions…</a:t>
            </a:r>
            <a:endParaRPr lang="en-US" sz="28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pPr lvl="1" fontAlgn="base">
              <a:spcBef>
                <a:spcPts val="500"/>
              </a:spcBef>
              <a:spcAft>
                <a:spcPts val="5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2002: World Summit on Sustainable Development, Johannesburg, South Africa</a:t>
            </a:r>
          </a:p>
          <a:p>
            <a:pPr lvl="1" fontAlgn="base">
              <a:spcBef>
                <a:spcPts val="500"/>
              </a:spcBef>
              <a:spcAft>
                <a:spcPts val="5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2003: World climate change conference, Moscow, Russia</a:t>
            </a:r>
          </a:p>
          <a:p>
            <a:pPr lvl="1" fontAlgn="base">
              <a:spcBef>
                <a:spcPts val="500"/>
              </a:spcBef>
              <a:spcAft>
                <a:spcPts val="5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2012: UN Conference on Sustainable Development, Rio de Janeiro</a:t>
            </a:r>
          </a:p>
          <a:p>
            <a:pPr lvl="1" fontAlgn="base">
              <a:spcBef>
                <a:spcPts val="500"/>
              </a:spcBef>
              <a:spcAft>
                <a:spcPts val="5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2015: UN Sustainable Development Summit, New York</a:t>
            </a:r>
          </a:p>
          <a:p>
            <a:pPr lvl="1" fontAlgn="base">
              <a:spcBef>
                <a:spcPts val="500"/>
              </a:spcBef>
              <a:spcAft>
                <a:spcPts val="5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2016: Montreal Protocol amendment at Kigali, Rwanda.</a:t>
            </a:r>
          </a:p>
          <a:p>
            <a:pPr lvl="1" fontAlgn="base">
              <a:spcBef>
                <a:spcPts val="500"/>
              </a:spcBef>
              <a:spcAft>
                <a:spcPts val="5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2017: The COP23 climate change summit in Bonn, Germany.</a:t>
            </a:r>
          </a:p>
          <a:p>
            <a:pPr lvl="1" fontAlgn="base">
              <a:spcBef>
                <a:spcPts val="500"/>
              </a:spcBef>
              <a:spcAft>
                <a:spcPts val="5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2018: UN climate change conference, Katowice, Poland.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8457B-61B1-4AC7-867A-A8963F24B4F6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533400" y="304800"/>
            <a:ext cx="8305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6. Biomagnification</a:t>
            </a:r>
          </a:p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endParaRPr lang="en-US" sz="1200" b="1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indent="45720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Biomagnification of DDT</a:t>
            </a:r>
          </a:p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26" name="Picture 2" descr="C:\Users\admin\Downloads\Biomagnificati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1981200"/>
            <a:ext cx="3991310" cy="4876800"/>
          </a:xfrm>
          <a:prstGeom prst="rect">
            <a:avLst/>
          </a:prstGeom>
          <a:noFill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12FC4-88DB-41B4-B13D-78C7B716B4CC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762000" y="292894"/>
            <a:ext cx="792480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7.  Eutrophication</a:t>
            </a:r>
          </a:p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endParaRPr lang="en-US" sz="1000" b="1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Ageing of lakes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Oligotrophic</a:t>
            </a: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stage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Mesotrophic</a:t>
            </a: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stage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Eutrophic</a:t>
            </a: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stage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Cultural or Accelerated Eutrophication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endParaRPr lang="en-US" sz="16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Integrated Wastewater Management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Treatment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Physical methods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Chemical methods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Biological methods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RZWT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DEWATS</a:t>
            </a:r>
            <a:endParaRPr lang="en-US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56A18-65B2-4A6F-B80A-0E95677D2EBC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7" name="Picture 13" descr="Waster Water Treatment Syste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371600"/>
            <a:ext cx="4343400" cy="3269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5" descr="Rootzone waste wat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1447800"/>
            <a:ext cx="3985159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09600" y="5265003"/>
            <a:ext cx="8534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(a)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Natural waste water treatment system at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Auroville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                                       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(b)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RZWT system at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Aravind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Eye Hospital                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81000" y="4724400"/>
            <a:ext cx="7391400" cy="114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12696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		(a)                                                             </a:t>
            </a:r>
            <a:r>
              <a:rPr lang="en-US" sz="2400" b="1" dirty="0" smtClean="0">
                <a:solidFill>
                  <a:schemeClr val="bg1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(b)</a:t>
            </a: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2139" y="228600"/>
            <a:ext cx="77150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Integrated Wastewater Management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59324-CE11-4D2D-846E-D7ACED8EA6F6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762000" y="0"/>
            <a:ext cx="79248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8. Organic Farming and its Implementation</a:t>
            </a:r>
          </a:p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endParaRPr lang="en-US" sz="1000" b="1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Biofertilzer</a:t>
            </a:r>
            <a:endParaRPr lang="en-US" sz="28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endParaRPr lang="en-US" sz="28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Dr. Ismail , </a:t>
            </a:r>
            <a:r>
              <a:rPr lang="en-US" sz="2800" b="1" dirty="0" err="1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Nammalwar</a:t>
            </a:r>
            <a:r>
              <a:rPr lang="en-US" sz="28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&amp; </a:t>
            </a:r>
            <a:r>
              <a:rPr lang="en-US" sz="2800" b="1" dirty="0" err="1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Thilagar</a:t>
            </a:r>
            <a:endParaRPr lang="en-US" sz="28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</a:rPr>
              <a:t>www.villagesquare.in/2016/12/07/integrated-organic-farming-revives-nemmelis-fields/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</a:rPr>
              <a:t>https://vanagam.org/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</a:rPr>
              <a:t>http://www.erfindia.org/sultanahmedismail.asp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</a:rPr>
              <a:t>www.youtube.com/watch?v=9OzKtnFGpws</a:t>
            </a:r>
            <a:endParaRPr lang="en-US" dirty="0" smtClean="0">
              <a:solidFill>
                <a:schemeClr val="bg1"/>
              </a:solidFill>
              <a:hlinkClick r:id="rId3"/>
            </a:endParaRP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endParaRPr lang="en-US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2330" y="4648200"/>
            <a:ext cx="216027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0" y="4724400"/>
            <a:ext cx="2057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5" name="Picture 17"/>
          <p:cNvPicPr>
            <a:picLocks noChangeArrowheads="1"/>
          </p:cNvPicPr>
          <p:nvPr/>
        </p:nvPicPr>
        <p:blipFill>
          <a:blip r:embed="rId6"/>
          <a:srcRect t="-925" r="-618" b="-1265"/>
          <a:stretch>
            <a:fillRect/>
          </a:stretch>
        </p:blipFill>
        <p:spPr bwMode="auto">
          <a:xfrm>
            <a:off x="609600" y="4648200"/>
            <a:ext cx="2362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12C3-8490-4840-895E-971708C17CCC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228600" y="1"/>
            <a:ext cx="845820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9. Solid Waste Management</a:t>
            </a:r>
          </a:p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endParaRPr lang="en-US" sz="1000" b="1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Sources: </a:t>
            </a: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Homes, Industries, offices and agricultural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Case study</a:t>
            </a: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Chennai: 5400 metric </a:t>
            </a:r>
            <a:r>
              <a:rPr lang="en-US" sz="2800" b="1" dirty="0" err="1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tonnes</a:t>
            </a: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of Garbage produced everyday.</a:t>
            </a:r>
            <a:endParaRPr lang="en-US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2310384"/>
          <a:ext cx="9144000" cy="4654931"/>
        </p:xfrm>
        <a:graphic>
          <a:graphicData uri="http://schemas.openxmlformats.org/drawingml/2006/table">
            <a:tbl>
              <a:tblPr/>
              <a:tblGrid>
                <a:gridCol w="2359289"/>
                <a:gridCol w="6784711"/>
              </a:tblGrid>
              <a:tr h="3507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Cambria"/>
                          <a:ea typeface="Calibri"/>
                          <a:cs typeface="Times New Roman"/>
                        </a:rPr>
                        <a:t>Waste category</a:t>
                      </a: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Cambria"/>
                          <a:ea typeface="Calibri"/>
                          <a:cs typeface="Times New Roman"/>
                        </a:rPr>
                        <a:t>Source</a:t>
                      </a: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</a:tr>
              <a:tr h="537764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Cambria"/>
                          <a:ea typeface="Calibri"/>
                          <a:cs typeface="Times New Roman"/>
                        </a:rPr>
                        <a:t>Residential</a:t>
                      </a: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Calibri"/>
                          <a:cs typeface="Times New Roman"/>
                        </a:rPr>
                        <a:t>Food wastes, plastics, paper, glass, leather, cardboard, metals, yard wastes, ashes, tires, batteries, old mattresses  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37764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Cambria"/>
                          <a:ea typeface="Calibri"/>
                          <a:cs typeface="Times New Roman"/>
                        </a:rPr>
                        <a:t>Industrial</a:t>
                      </a: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Calibri"/>
                          <a:cs typeface="Times New Roman"/>
                        </a:rPr>
                        <a:t>Packaging wastes, ashes, chemical, tins, plastics, metal parts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37764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Cambria"/>
                          <a:ea typeface="Calibri"/>
                          <a:cs typeface="Times New Roman"/>
                        </a:rPr>
                        <a:t>Commercial</a:t>
                      </a: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Calibri"/>
                          <a:cs typeface="Times New Roman"/>
                        </a:rPr>
                        <a:t>Thin and thick plastics, food wastes, metals, paper, glass, wood, cardboard materials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50716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Cambria"/>
                          <a:ea typeface="Calibri"/>
                          <a:cs typeface="Times New Roman"/>
                        </a:rPr>
                        <a:t>Institutional</a:t>
                      </a: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Calibri"/>
                          <a:cs typeface="Times New Roman"/>
                        </a:rPr>
                        <a:t>Wood, paper, metals, cardboard materials, electronics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37764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Cambria"/>
                          <a:ea typeface="Calibri"/>
                          <a:cs typeface="Times New Roman"/>
                        </a:rPr>
                        <a:t>Construction and Demolition</a:t>
                      </a: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Calibri"/>
                          <a:cs typeface="Times New Roman"/>
                        </a:rPr>
                        <a:t>Steel materials, concrete, wood, plastics, rubber, copper wires, dirt and glass.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50716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Cambria"/>
                          <a:ea typeface="Calibri"/>
                          <a:cs typeface="Times New Roman"/>
                        </a:rPr>
                        <a:t>Agriculture</a:t>
                      </a: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Calibri"/>
                          <a:cs typeface="Times New Roman"/>
                        </a:rPr>
                        <a:t>Agricultural wastes, spoiled food, pesticide containers 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37764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Cambria"/>
                          <a:ea typeface="Calibri"/>
                          <a:cs typeface="Times New Roman"/>
                        </a:rPr>
                        <a:t>Biomedical</a:t>
                      </a: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Calibri"/>
                          <a:cs typeface="Times New Roman"/>
                        </a:rPr>
                        <a:t>Syringes, bandages, used gloves, catheter, urine bags, drugs, paper, plastics, food wastes, chemicals.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806647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Cambria"/>
                          <a:ea typeface="Calibri"/>
                          <a:cs typeface="Times New Roman"/>
                        </a:rPr>
                        <a:t>e-waste</a:t>
                      </a: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/>
                          <a:ea typeface="Calibri"/>
                          <a:cs typeface="Times New Roman"/>
                        </a:rPr>
                        <a:t>Electronic items like used TVs, transistors, tape recorders, computer cabinets, mother board, CDs, floppy, cassettes, mouse, wires, cords, switches.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118C-9484-4AC4-9617-97B91C963981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228600" y="169545"/>
            <a:ext cx="845820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30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Waste Management Practices</a:t>
            </a:r>
          </a:p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endParaRPr lang="en-US" sz="1000" b="1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a) Sources Segregation</a:t>
            </a:r>
            <a:endParaRPr lang="en-US" sz="2400" b="1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b) Composting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Aerobic, 2. Anaerobic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c) </a:t>
            </a:r>
            <a:r>
              <a:rPr lang="en-US" sz="2400" b="1" dirty="0" err="1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Vermicomposting</a:t>
            </a: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d) Biogas generation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e) Incineration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Radioactive Wastes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Radioactive Wastes Management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Methods of Disposal of Radioactive Wastes</a:t>
            </a:r>
          </a:p>
          <a:p>
            <a:pPr marL="914400" lvl="1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Limit generation          2. Dilute and disperse</a:t>
            </a:r>
          </a:p>
          <a:p>
            <a:pPr marL="914400" lvl="1" indent="-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  Delay and decay          4. Concentrate and confine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Control and Management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1. Spent </a:t>
            </a:r>
            <a:r>
              <a:rPr lang="en-US" sz="2400" b="1" dirty="0" err="1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Feul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Pools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2. </a:t>
            </a:r>
            <a:r>
              <a:rPr lang="en-US" sz="2400" b="1" dirty="0" err="1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Vitrification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Method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3. Geological Repositories</a:t>
            </a: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EDB74-5602-49E2-BBFB-312B52AD917B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228600" y="169545"/>
            <a:ext cx="845820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30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Medical Waste Management</a:t>
            </a: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Hospital, Lab, </a:t>
            </a:r>
            <a:r>
              <a:rPr lang="en-US" sz="2400" b="1" dirty="0" err="1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Res.inst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., Pharmaceuticals, Veterinary clinics</a:t>
            </a:r>
          </a:p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endParaRPr lang="en-US" sz="1000" b="1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  <a:buAutoNum type="alphaLcParenR"/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  <a:buAutoNum type="alphaLcParenR"/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  <a:buAutoNum type="alphaLcParenR"/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  <a:buAutoNum type="alphaLcParenR"/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  <a:buAutoNum type="alphaLcParenR"/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  <a:buAutoNum type="alphaLcParenR"/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  <a:buAutoNum type="alphaLcParenR"/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  <a:buAutoNum type="alphaLcParenR"/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  <a:buAutoNum type="alphaLcParenR"/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a)  Waste Management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Source Segregation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b)  Waste disposal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Incineration, autoclaving, chemical 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disinfection, finally landfill.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  <a:buAutoNum type="alphaLcParenR"/>
            </a:pPr>
            <a:endParaRPr lang="en-US" sz="2400" b="1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4448175"/>
            <a:ext cx="31242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0" name="Picture 2" descr="C:\Users\admin\Desktop\biomedical-waste-management-7-6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143000"/>
            <a:ext cx="4262746" cy="3200400"/>
          </a:xfrm>
          <a:prstGeom prst="rect">
            <a:avLst/>
          </a:prstGeom>
          <a:noFill/>
        </p:spPr>
      </p:pic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1143000"/>
            <a:ext cx="4343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5486400" y="1219200"/>
            <a:ext cx="27432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Courtesy: The Hindu, Dated 07.12.2018</a:t>
            </a:r>
            <a:endParaRPr kumimoji="0" lang="en-US" sz="11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6C5E0-5117-4BB6-8135-A47F921AC562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228600" y="169545"/>
            <a:ext cx="84582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0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 -Waste</a:t>
            </a: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Discarded Electrical and electronic items</a:t>
            </a: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Types of E-wastes</a:t>
            </a: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rgbClr val="FFC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a)   Waste Management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Source Segregation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  <a:buAutoNum type="alphaLcParenR" startAt="2"/>
            </a:pPr>
            <a:r>
              <a:rPr lang="en-US" sz="24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Waste disposal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Reuse, salvage, resale, recycle 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Landfill.</a:t>
            </a:r>
          </a:p>
        </p:txBody>
      </p:sp>
      <p:pic>
        <p:nvPicPr>
          <p:cNvPr id="41986" name="Picture 2" descr="C:\Users\admin\Downloads\Solid wast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120422"/>
            <a:ext cx="3851715" cy="3908778"/>
          </a:xfrm>
          <a:prstGeom prst="rect">
            <a:avLst/>
          </a:prstGeom>
          <a:noFill/>
        </p:spPr>
      </p:pic>
      <p:pic>
        <p:nvPicPr>
          <p:cNvPr id="9217" name="Picture 1" descr="C:\Users\admin\Desktop\ewast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371600"/>
            <a:ext cx="4343400" cy="3200400"/>
          </a:xfrm>
          <a:prstGeom prst="rect">
            <a:avLst/>
          </a:prstGeom>
          <a:noFill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2451-160B-4DB6-A5E5-C24E52581BB2}" type="datetime1">
              <a:rPr lang="en-US" smtClean="0"/>
              <a:pPr/>
              <a:t>6/6/2019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E18F-64E5-41FB-8757-E199F0B2D3D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532</Words>
  <Application>Microsoft Office PowerPoint</Application>
  <PresentationFormat>On-screen Show (4:3)</PresentationFormat>
  <Paragraphs>191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Part-II</dc:title>
  <dc:creator>sekar</dc:creator>
  <cp:lastModifiedBy>sekar</cp:lastModifiedBy>
  <cp:revision>35</cp:revision>
  <dcterms:created xsi:type="dcterms:W3CDTF">2019-06-04T16:32:30Z</dcterms:created>
  <dcterms:modified xsi:type="dcterms:W3CDTF">2019-06-06T05:08:59Z</dcterms:modified>
</cp:coreProperties>
</file>